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2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DAD0A-B71D-4930-B6BC-3828141E839E}" type="datetimeFigureOut">
              <a:rPr lang="en-US" smtClean="0"/>
              <a:t>11/12/2012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3988E-65F2-4882-8970-2266CB58B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668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DAD0A-B71D-4930-B6BC-3828141E839E}" type="datetimeFigureOut">
              <a:rPr lang="en-US" smtClean="0"/>
              <a:t>11/12/2012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3988E-65F2-4882-8970-2266CB58B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322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DAD0A-B71D-4930-B6BC-3828141E839E}" type="datetimeFigureOut">
              <a:rPr lang="en-US" smtClean="0"/>
              <a:t>11/12/2012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3988E-65F2-4882-8970-2266CB58B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676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DAD0A-B71D-4930-B6BC-3828141E839E}" type="datetimeFigureOut">
              <a:rPr lang="en-US" smtClean="0"/>
              <a:t>11/12/2012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3988E-65F2-4882-8970-2266CB58B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341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DAD0A-B71D-4930-B6BC-3828141E839E}" type="datetimeFigureOut">
              <a:rPr lang="en-US" smtClean="0"/>
              <a:t>11/12/2012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3988E-65F2-4882-8970-2266CB58B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490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DAD0A-B71D-4930-B6BC-3828141E839E}" type="datetimeFigureOut">
              <a:rPr lang="en-US" smtClean="0"/>
              <a:t>11/12/2012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3988E-65F2-4882-8970-2266CB58B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590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DAD0A-B71D-4930-B6BC-3828141E839E}" type="datetimeFigureOut">
              <a:rPr lang="en-US" smtClean="0"/>
              <a:t>11/12/2012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3988E-65F2-4882-8970-2266CB58B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449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DAD0A-B71D-4930-B6BC-3828141E839E}" type="datetimeFigureOut">
              <a:rPr lang="en-US" smtClean="0"/>
              <a:t>11/12/2012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3988E-65F2-4882-8970-2266CB58B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809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DAD0A-B71D-4930-B6BC-3828141E839E}" type="datetimeFigureOut">
              <a:rPr lang="en-US" smtClean="0"/>
              <a:t>11/12/2012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3988E-65F2-4882-8970-2266CB58B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895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DAD0A-B71D-4930-B6BC-3828141E839E}" type="datetimeFigureOut">
              <a:rPr lang="en-US" smtClean="0"/>
              <a:t>11/12/2012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3988E-65F2-4882-8970-2266CB58B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897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DAD0A-B71D-4930-B6BC-3828141E839E}" type="datetimeFigureOut">
              <a:rPr lang="en-US" smtClean="0"/>
              <a:t>11/12/2012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3988E-65F2-4882-8970-2266CB58B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559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9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5DAD0A-B71D-4930-B6BC-3828141E839E}" type="datetimeFigureOut">
              <a:rPr lang="en-US" smtClean="0"/>
              <a:t>11/12/2012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F3988E-65F2-4882-8970-2266CB58B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462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457200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Arial Black" pitchFamily="34" charset="0"/>
              </a:rPr>
              <a:t>Laboratory Diagnosis of Infection</a:t>
            </a:r>
            <a:endParaRPr lang="en-US" dirty="0"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Satisfying Koch’s Second Postulate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1322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6172200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AutoNum type="arabicParenR" startAt="4"/>
            </a:pPr>
            <a:r>
              <a:rPr lang="en-US" u="sng" dirty="0" smtClean="0"/>
              <a:t>Body fluids</a:t>
            </a:r>
            <a:r>
              <a:rPr lang="en-US" dirty="0" smtClean="0"/>
              <a:t>: 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Synovial fluid (joints—viscous)</a:t>
            </a:r>
          </a:p>
          <a:p>
            <a:r>
              <a:rPr lang="en-US" dirty="0" smtClean="0"/>
              <a:t>Peritoneal, pericardial, pleural</a:t>
            </a:r>
          </a:p>
          <a:p>
            <a:r>
              <a:rPr lang="en-US" dirty="0" smtClean="0"/>
              <a:t>Exudate (unexpected fluid, such as in a cyst, abscess)</a:t>
            </a:r>
          </a:p>
          <a:p>
            <a:r>
              <a:rPr lang="en-US" dirty="0" smtClean="0"/>
              <a:t>Cerebrospinal (</a:t>
            </a:r>
            <a:r>
              <a:rPr lang="en-US" dirty="0" err="1" smtClean="0"/>
              <a:t>csf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strict antisepsis of puncture area and aseptic technique is followed.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Collected through needle aspiration, often by M.D. with nurse assisting.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Note appearance (bloody, milky, cloudy, colored)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Fluids should be considered “STAT” specimens.</a:t>
            </a:r>
          </a:p>
        </p:txBody>
      </p:sp>
    </p:spTree>
    <p:extLst>
      <p:ext uri="{BB962C8B-B14F-4D97-AF65-F5344CB8AC3E}">
        <p14:creationId xmlns:p14="http://schemas.microsoft.com/office/powerpoint/2010/main" val="32941506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6248400"/>
          </a:xfrm>
        </p:spPr>
        <p:txBody>
          <a:bodyPr>
            <a:normAutofit fontScale="92500"/>
          </a:bodyPr>
          <a:lstStyle/>
          <a:p>
            <a:pPr marL="514350" indent="-514350">
              <a:buAutoNum type="arabicParenR" startAt="5"/>
            </a:pPr>
            <a:r>
              <a:rPr lang="en-US" u="sng" dirty="0" smtClean="0"/>
              <a:t>Stool</a:t>
            </a:r>
            <a:r>
              <a:rPr lang="en-US" dirty="0" smtClean="0"/>
              <a:t>:  Main concern with stool specimens is that the specimen does not contaminate the environment.  Over 90 % of the stool’s mass is bacteria.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Note the appearance of the stool (formed, loose, liquid).  Also note any abnormalities (unusual color, presence of frank blood, visible parasites or undigested objects).</a:t>
            </a:r>
            <a:br>
              <a:rPr lang="en-US" dirty="0" smtClean="0"/>
            </a:br>
            <a:endParaRPr lang="en-US" dirty="0" smtClean="0"/>
          </a:p>
          <a:p>
            <a:pPr marL="514350" indent="-514350">
              <a:buAutoNum type="arabicParenR" startAt="5"/>
            </a:pPr>
            <a:r>
              <a:rPr lang="en-US" u="sng" dirty="0" smtClean="0"/>
              <a:t>Reproductive specimens:</a:t>
            </a:r>
            <a:r>
              <a:rPr lang="en-US" dirty="0" smtClean="0"/>
              <a:t>  (vaginal swab, discharge)  Organisms that cause STIs are often fragile, and must be transported to lab quickly.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8065418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Specimens that cannot be transported to the lab immediately (within 15 minutes) should be refrigerated if delay is unavoidable.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Exceptions: 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err="1" smtClean="0"/>
              <a:t>Csf</a:t>
            </a:r>
            <a:r>
              <a:rPr lang="en-US" dirty="0" smtClean="0"/>
              <a:t> (meningitis organisms are killed by refrigeration)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Vaginal/penile specimens and discharges (agents of STI are killed by refrigeration)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Anaerobe specimens (refrigeration encourages oxygenation.)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4568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Getting the specimen ready for the lab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8674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Lab slip:  sample on page 411. 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accession number:  corresponds to that specimen only.  Other specimens from the same patient will have different accession numbers.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patient name and ID number (always confirm identity of patient by hospital bracelet)</a:t>
            </a:r>
            <a:br>
              <a:rPr lang="en-US" dirty="0" smtClean="0"/>
            </a:b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Exact tests ordered—check specimen type</a:t>
            </a:r>
            <a:br>
              <a:rPr lang="en-US" dirty="0" smtClean="0"/>
            </a:b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Date and time of specimen collection</a:t>
            </a:r>
            <a:br>
              <a:rPr lang="en-US" dirty="0" smtClean="0"/>
            </a:b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Tentative diagnosis (indicate if diagnosis is confirmed or tentative.  Patient diagnosis may determine how testing is done)</a:t>
            </a:r>
            <a:br>
              <a:rPr lang="en-US" dirty="0" smtClean="0"/>
            </a:b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Medications (especially antibiotics)</a:t>
            </a:r>
            <a:br>
              <a:rPr lang="en-US" dirty="0" smtClean="0"/>
            </a:b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STAT if ordered.  Where/how should results be reported?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292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Now the lab has the specimen.  Now what???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1)  Direct examination of the specimen: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Gram stain:  early indicator that microbes are present and what they might be.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Acid fast stain (AFB) (p. 55):  Similar to Gram stain, but </a:t>
            </a:r>
            <a:r>
              <a:rPr lang="en-US" dirty="0" err="1" smtClean="0"/>
              <a:t>decolorizer</a:t>
            </a:r>
            <a:r>
              <a:rPr lang="en-US" dirty="0" smtClean="0"/>
              <a:t> is acidified alcohol.  Detects the presence of </a:t>
            </a:r>
            <a:r>
              <a:rPr lang="en-US" i="1" dirty="0" smtClean="0"/>
              <a:t>Mycobacterium tuberculosis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India ink stain:  Used on </a:t>
            </a:r>
            <a:r>
              <a:rPr lang="en-US" dirty="0" err="1" smtClean="0"/>
              <a:t>csf</a:t>
            </a:r>
            <a:r>
              <a:rPr lang="en-US" dirty="0" smtClean="0"/>
              <a:t> to detect budding yeast with capsules (</a:t>
            </a:r>
            <a:r>
              <a:rPr lang="en-US" i="1" dirty="0" smtClean="0"/>
              <a:t>Cryptococcus </a:t>
            </a:r>
            <a:r>
              <a:rPr lang="en-US" i="1" dirty="0" err="1" smtClean="0"/>
              <a:t>neoformans</a:t>
            </a:r>
            <a:r>
              <a:rPr lang="en-US" dirty="0" smtClean="0"/>
              <a:t>).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Physical assessment of specimen (stool characteristics, appearance of urine).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0332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"/>
            <a:ext cx="8229600" cy="6049963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arenR" startAt="2"/>
            </a:pPr>
            <a:r>
              <a:rPr lang="en-US" dirty="0" smtClean="0"/>
              <a:t>Culture:  Different specimens have different procedures for routine culture and sensitivity.</a:t>
            </a:r>
          </a:p>
          <a:p>
            <a:pPr marL="514350" indent="-514350">
              <a:buAutoNum type="arabicParenR" startAt="2"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In general: 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prepare stains first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culture onto selective and differential media.  If using one swab, go from least selective to most selective.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Inoculate broth last (if using a swab, break swab off into broth).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15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Reading culture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Initial reading of plates:  Pathogen identity can be narrowed down on the following basis: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u="sng" dirty="0" smtClean="0"/>
              <a:t>compare culture results to Gram stain</a:t>
            </a:r>
            <a:r>
              <a:rPr lang="en-US" dirty="0" smtClean="0"/>
              <a:t>:  if one bacterial type (Gram positive </a:t>
            </a:r>
            <a:r>
              <a:rPr lang="en-US" dirty="0" err="1" smtClean="0"/>
              <a:t>cocci</a:t>
            </a:r>
            <a:r>
              <a:rPr lang="en-US" dirty="0" smtClean="0"/>
              <a:t> in chains) is noted, and only one colony type is seen, there’s a good chance they are the same organism.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u="sng" dirty="0" smtClean="0"/>
              <a:t>Specimen type:</a:t>
            </a:r>
            <a:r>
              <a:rPr lang="en-US" dirty="0" smtClean="0"/>
              <a:t>  Certain pathogens are commonly found in certain parts of the body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urine:  </a:t>
            </a:r>
            <a:r>
              <a:rPr lang="en-US" i="1" dirty="0" smtClean="0"/>
              <a:t>E. coli, Proteus </a:t>
            </a:r>
            <a:r>
              <a:rPr lang="en-US" dirty="0" smtClean="0"/>
              <a:t>species</a:t>
            </a:r>
            <a:br>
              <a:rPr lang="en-US" dirty="0" smtClean="0"/>
            </a:br>
            <a:r>
              <a:rPr lang="en-US" dirty="0" err="1" smtClean="0"/>
              <a:t>csf</a:t>
            </a:r>
            <a:r>
              <a:rPr lang="en-US" dirty="0" smtClean="0"/>
              <a:t>:  </a:t>
            </a:r>
            <a:r>
              <a:rPr lang="en-US" i="1" dirty="0" smtClean="0"/>
              <a:t>Neisseria </a:t>
            </a:r>
            <a:r>
              <a:rPr lang="en-US" i="1" dirty="0" err="1" smtClean="0"/>
              <a:t>meningiditis</a:t>
            </a:r>
            <a:r>
              <a:rPr lang="en-US" i="1" dirty="0" smtClean="0"/>
              <a:t>, Streptococcus </a:t>
            </a:r>
            <a:r>
              <a:rPr lang="en-US" i="1" dirty="0" err="1" smtClean="0"/>
              <a:t>pneumoniae</a:t>
            </a: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dirty="0" smtClean="0"/>
              <a:t>sputum:</a:t>
            </a:r>
            <a:r>
              <a:rPr lang="en-US" u="sng" dirty="0" smtClean="0"/>
              <a:t> </a:t>
            </a:r>
            <a:r>
              <a:rPr lang="en-US" dirty="0" smtClean="0"/>
              <a:t> </a:t>
            </a:r>
            <a:r>
              <a:rPr lang="en-US" i="1" dirty="0" err="1" smtClean="0"/>
              <a:t>Klebsiella</a:t>
            </a:r>
            <a:r>
              <a:rPr lang="en-US" i="1" dirty="0" smtClean="0"/>
              <a:t> </a:t>
            </a:r>
            <a:r>
              <a:rPr lang="en-US" i="1" dirty="0" err="1" smtClean="0"/>
              <a:t>pneumoniae</a:t>
            </a:r>
            <a:r>
              <a:rPr lang="en-US" i="1" dirty="0" smtClean="0"/>
              <a:t>, </a:t>
            </a:r>
            <a:r>
              <a:rPr lang="en-US" i="1" dirty="0" err="1" smtClean="0"/>
              <a:t>Hemophilis</a:t>
            </a:r>
            <a:r>
              <a:rPr lang="en-US" i="1" dirty="0" smtClean="0"/>
              <a:t> </a:t>
            </a:r>
            <a:r>
              <a:rPr lang="en-US" i="1" dirty="0" err="1" smtClean="0"/>
              <a:t>influenzae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u="sng" dirty="0" smtClean="0"/>
              <a:t>Biochemical tests:</a:t>
            </a:r>
            <a:r>
              <a:rPr lang="en-US" dirty="0" smtClean="0"/>
              <a:t>  Organisms are further identified through a series of biochemical tests.  Sometimes (though not often) these tests are related to the organism’s pathogenic characteristics.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84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7056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Common biochemical tests: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u="sng" dirty="0" smtClean="0"/>
              <a:t>Oxidase</a:t>
            </a:r>
            <a:r>
              <a:rPr lang="en-US" dirty="0" smtClean="0"/>
              <a:t>:  used to categorize Gram negative organisms</a:t>
            </a:r>
          </a:p>
          <a:p>
            <a:pPr marL="0" indent="0">
              <a:buNone/>
            </a:pPr>
            <a:endParaRPr lang="en-US" u="sng" dirty="0"/>
          </a:p>
          <a:p>
            <a:pPr marL="0" indent="0">
              <a:buNone/>
            </a:pPr>
            <a:r>
              <a:rPr lang="en-US" u="sng" dirty="0" smtClean="0"/>
              <a:t>Fermentation:</a:t>
            </a:r>
            <a:r>
              <a:rPr lang="en-US" dirty="0" smtClean="0"/>
              <a:t>  Many Gram negative rods ferment sugars (use sugars without oxygen, producing acid).  Which sugars are fermented give an indication to the identity of the microbe.  In particular </a:t>
            </a:r>
            <a:r>
              <a:rPr lang="en-US" u="sng" dirty="0" smtClean="0"/>
              <a:t>lactose fermentation</a:t>
            </a:r>
            <a:r>
              <a:rPr lang="en-US" dirty="0" smtClean="0"/>
              <a:t> separates many pathogenic Gram negative rods.</a:t>
            </a:r>
          </a:p>
          <a:p>
            <a:pPr marL="0" indent="0">
              <a:buNone/>
            </a:pPr>
            <a:endParaRPr lang="en-US" u="sng" dirty="0"/>
          </a:p>
          <a:p>
            <a:pPr marL="0" indent="0">
              <a:buNone/>
            </a:pPr>
            <a:r>
              <a:rPr lang="en-US" u="sng" dirty="0" smtClean="0"/>
              <a:t>Enzyme production:</a:t>
            </a:r>
            <a:r>
              <a:rPr lang="en-US" dirty="0" smtClean="0"/>
              <a:t>  some bacteria are identified by the enzymes they excrete.  Some of these are exotoxins, but not all: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coagulase:  </a:t>
            </a:r>
            <a:r>
              <a:rPr lang="en-US" i="1" dirty="0" smtClean="0"/>
              <a:t>Staphylococcus </a:t>
            </a:r>
            <a:r>
              <a:rPr lang="en-US" i="1" dirty="0" err="1" smtClean="0"/>
              <a:t>aureus</a:t>
            </a:r>
            <a:r>
              <a:rPr lang="en-US" i="1" dirty="0" smtClean="0"/>
              <a:t> </a:t>
            </a:r>
            <a:r>
              <a:rPr lang="en-US" dirty="0" smtClean="0"/>
              <a:t>is positive (pathogen), </a:t>
            </a:r>
            <a:r>
              <a:rPr lang="en-US" i="1" dirty="0" smtClean="0"/>
              <a:t>Staphylococcus </a:t>
            </a:r>
            <a:r>
              <a:rPr lang="en-US" i="1" dirty="0" err="1" smtClean="0"/>
              <a:t>epidermidis</a:t>
            </a:r>
            <a:r>
              <a:rPr lang="en-US" i="1" dirty="0" smtClean="0"/>
              <a:t> </a:t>
            </a:r>
            <a:r>
              <a:rPr lang="en-US" dirty="0" smtClean="0"/>
              <a:t>(non-pathogen) is negative</a:t>
            </a:r>
            <a:r>
              <a:rPr lang="en-US" i="1" dirty="0" smtClean="0"/>
              <a:t>.</a:t>
            </a:r>
          </a:p>
          <a:p>
            <a:pPr marL="0" indent="0">
              <a:buNone/>
            </a:pPr>
            <a:endParaRPr lang="en-US" i="1" u="sng" dirty="0"/>
          </a:p>
          <a:p>
            <a:pPr marL="0" indent="0">
              <a:buNone/>
            </a:pPr>
            <a:r>
              <a:rPr lang="en-US" dirty="0" smtClean="0"/>
              <a:t>Some bacteria excrete enzymes that can be identified even without culture in rapid ID kits.</a:t>
            </a: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i="1" dirty="0" smtClean="0"/>
              <a:t>C. </a:t>
            </a:r>
            <a:r>
              <a:rPr lang="en-US" i="1" dirty="0" err="1" smtClean="0"/>
              <a:t>dificile</a:t>
            </a:r>
            <a:r>
              <a:rPr lang="en-US" dirty="0" smtClean="0"/>
              <a:t> is diagnosed by exposing suspected stool to human cells in culture.  The organism does not need to be grown.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6356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534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if the pathogen can’t be cultured?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u="sng" dirty="0" smtClean="0"/>
              <a:t>Immunologic typing</a:t>
            </a:r>
            <a:r>
              <a:rPr lang="en-US" dirty="0" smtClean="0"/>
              <a:t>:  If the pathogen can’t be grown outside the host, it is possible to detect antibodies to the pathogen using direct or indirect methods.</a:t>
            </a: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>Direct:</a:t>
            </a:r>
            <a:r>
              <a:rPr lang="en-US" dirty="0" smtClean="0"/>
              <a:t>  latex agglutination for meningitis: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>
                <a:solidFill>
                  <a:srgbClr val="C00000"/>
                </a:solidFill>
              </a:rPr>
              <a:t>csf</a:t>
            </a:r>
            <a:r>
              <a:rPr lang="en-US" dirty="0" smtClean="0">
                <a:solidFill>
                  <a:srgbClr val="C00000"/>
                </a:solidFill>
              </a:rPr>
              <a:t> is boiled and concentrated</a:t>
            </a:r>
            <a:r>
              <a:rPr lang="en-US" dirty="0" smtClean="0"/>
              <a:t>.  It is then exposed to </a:t>
            </a:r>
            <a:r>
              <a:rPr lang="en-US" dirty="0" smtClean="0">
                <a:solidFill>
                  <a:srgbClr val="008000"/>
                </a:solidFill>
              </a:rPr>
              <a:t>suspension of latex particles with antibodies to various pathogens.</a:t>
            </a:r>
            <a:r>
              <a:rPr lang="en-US" dirty="0" smtClean="0"/>
              <a:t>  Positive result = agglutination.  Negative result = no agglutination.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Direct immunologic test detects </a:t>
            </a:r>
            <a:r>
              <a:rPr lang="en-US" u="sng" dirty="0" smtClean="0"/>
              <a:t>antigens</a:t>
            </a:r>
            <a:r>
              <a:rPr lang="en-US" dirty="0" smtClean="0"/>
              <a:t> of the pathogen.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5029200"/>
            <a:ext cx="3962400" cy="1622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681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u="sng" dirty="0" smtClean="0"/>
              <a:t>Indirect:</a:t>
            </a:r>
            <a:r>
              <a:rPr lang="en-US" dirty="0" smtClean="0"/>
              <a:t>  ELISA for antibodies  p. 423</a:t>
            </a:r>
          </a:p>
          <a:p>
            <a:pPr marL="0" indent="0">
              <a:buNone/>
            </a:pPr>
            <a:endParaRPr lang="en-US" u="sng" dirty="0"/>
          </a:p>
          <a:p>
            <a:pPr marL="514350" indent="-514350">
              <a:buAutoNum type="arabicParenR"/>
            </a:pPr>
            <a:r>
              <a:rPr lang="en-US" dirty="0" smtClean="0">
                <a:solidFill>
                  <a:srgbClr val="008000"/>
                </a:solidFill>
              </a:rPr>
              <a:t>Commercially prepared antigens are adsorbed to test plate.</a:t>
            </a:r>
            <a:r>
              <a:rPr lang="en-US" dirty="0">
                <a:solidFill>
                  <a:srgbClr val="008000"/>
                </a:solidFill>
              </a:rPr>
              <a:t> </a:t>
            </a:r>
            <a:r>
              <a:rPr lang="en-US" dirty="0" smtClean="0">
                <a:solidFill>
                  <a:srgbClr val="008000"/>
                </a:solidFill>
              </a:rPr>
              <a:t> </a:t>
            </a:r>
            <a:r>
              <a:rPr lang="en-US" dirty="0" smtClean="0"/>
              <a:t>Wash excess</a:t>
            </a:r>
            <a:endParaRPr lang="en-US" u="sng" dirty="0" smtClean="0"/>
          </a:p>
          <a:p>
            <a:pPr marL="514350" indent="-514350">
              <a:buAutoNum type="arabicParenR"/>
            </a:pPr>
            <a:r>
              <a:rPr lang="en-US" dirty="0" smtClean="0">
                <a:solidFill>
                  <a:srgbClr val="C00000"/>
                </a:solidFill>
              </a:rPr>
              <a:t>Patient’s serum sample is applied</a:t>
            </a:r>
            <a:r>
              <a:rPr lang="en-US" dirty="0" smtClean="0"/>
              <a:t>.  Wash excess.</a:t>
            </a:r>
          </a:p>
          <a:p>
            <a:pPr marL="514350" indent="-514350">
              <a:buAutoNum type="arabicParenR"/>
            </a:pPr>
            <a:r>
              <a:rPr lang="en-US" dirty="0" smtClean="0">
                <a:solidFill>
                  <a:srgbClr val="008000"/>
                </a:solidFill>
              </a:rPr>
              <a:t>Antibodies to human </a:t>
            </a:r>
            <a:r>
              <a:rPr lang="en-US" dirty="0" err="1" smtClean="0">
                <a:solidFill>
                  <a:srgbClr val="008000"/>
                </a:solidFill>
              </a:rPr>
              <a:t>IgG</a:t>
            </a:r>
            <a:r>
              <a:rPr lang="en-US" dirty="0" smtClean="0">
                <a:solidFill>
                  <a:srgbClr val="008000"/>
                </a:solidFill>
              </a:rPr>
              <a:t> is applied (raised in a different animal</a:t>
            </a:r>
            <a:r>
              <a:rPr lang="en-US" dirty="0" smtClean="0"/>
              <a:t>—commercially prepared)  This antibody is chemically bound to an enzyme.</a:t>
            </a:r>
          </a:p>
          <a:p>
            <a:pPr marL="514350" indent="-514350">
              <a:buAutoNum type="arabicParenR"/>
            </a:pPr>
            <a:r>
              <a:rPr lang="en-US" dirty="0" smtClean="0">
                <a:solidFill>
                  <a:srgbClr val="008000"/>
                </a:solidFill>
              </a:rPr>
              <a:t>Substrate for the enzyme is added.</a:t>
            </a:r>
            <a:r>
              <a:rPr lang="en-US" dirty="0" smtClean="0"/>
              <a:t>  The enzyme/substrate complex is colored.  A colored result is positive, no color is negative.</a:t>
            </a:r>
            <a:endParaRPr lang="en-US" dirty="0" smtClean="0">
              <a:solidFill>
                <a:srgbClr val="008000"/>
              </a:solidFill>
            </a:endParaRPr>
          </a:p>
          <a:p>
            <a:pPr marL="514350" indent="-514350">
              <a:buAutoNum type="arabicParenR"/>
            </a:pPr>
            <a:endParaRPr lang="en-US" dirty="0" smtClean="0"/>
          </a:p>
          <a:p>
            <a:pPr marL="514350" indent="-514350">
              <a:buAutoNum type="arabicParenR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865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/>
              <a:t>Lesson objectives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867400"/>
          </a:xfrm>
        </p:spPr>
        <p:txBody>
          <a:bodyPr>
            <a:normAutofit fontScale="70000" lnSpcReduction="20000"/>
          </a:bodyPr>
          <a:lstStyle/>
          <a:p>
            <a:pPr marL="0" lvl="0" indent="0">
              <a:buNone/>
            </a:pPr>
            <a:endParaRPr lang="en-US" dirty="0"/>
          </a:p>
          <a:p>
            <a:pPr lvl="1">
              <a:buFont typeface="Wingdings" pitchFamily="2" charset="2"/>
              <a:buChar char="§"/>
            </a:pPr>
            <a:r>
              <a:rPr lang="en-US" dirty="0"/>
              <a:t>Discuss general procedures for the collection and preservation of bacterial specimens for the diagnosis of an infectious disease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  <a:p>
            <a:pPr lvl="1">
              <a:buFont typeface="Wingdings" pitchFamily="2" charset="2"/>
              <a:buChar char="§"/>
            </a:pPr>
            <a:r>
              <a:rPr lang="en-US" dirty="0"/>
              <a:t>Discuss the variables that can affect the quality of a specimen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  <a:p>
            <a:pPr lvl="1">
              <a:buFont typeface="Wingdings" pitchFamily="2" charset="2"/>
              <a:buChar char="§"/>
            </a:pPr>
            <a:r>
              <a:rPr lang="en-US" dirty="0"/>
              <a:t>Relate bacterial growth requirements and generation time to specimen collection and processing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  <a:p>
            <a:pPr lvl="1">
              <a:buFont typeface="Wingdings" pitchFamily="2" charset="2"/>
              <a:buChar char="§"/>
            </a:pPr>
            <a:r>
              <a:rPr lang="en-US" dirty="0"/>
              <a:t>Discuss specific specimen collection procedures to assist in the diagnosis of an infectious disease:  wound, ear, eye, blood, urine, feces, and sputum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  <a:p>
            <a:pPr lvl="1">
              <a:buFont typeface="Wingdings" pitchFamily="2" charset="2"/>
              <a:buChar char="§"/>
            </a:pPr>
            <a:r>
              <a:rPr lang="en-US" dirty="0"/>
              <a:t>Discuss the importance of the Gram </a:t>
            </a:r>
            <a:r>
              <a:rPr lang="en-US" dirty="0" smtClean="0"/>
              <a:t>stain and other staining procedures </a:t>
            </a:r>
            <a:r>
              <a:rPr lang="en-US" dirty="0"/>
              <a:t>as a tool in determining specimen quality, identification, and empiric therapy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  <a:p>
            <a:pPr lvl="1">
              <a:buFont typeface="Wingdings" pitchFamily="2" charset="2"/>
              <a:buChar char="§"/>
            </a:pPr>
            <a:r>
              <a:rPr lang="en-US" dirty="0"/>
              <a:t>Briefly discuss laboratory procedures used to isolate and identify infectious microorganisms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 smtClean="0"/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Explain non-culture based methods for diagnosing infectious disease.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415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u="sng" dirty="0" smtClean="0"/>
              <a:t>Genetic tests:</a:t>
            </a:r>
            <a:r>
              <a:rPr lang="en-US" dirty="0" smtClean="0"/>
              <a:t>  It is possible to purchase DNA samples of a variety of pathogens.  Only certain DNA sequences are available (therefore, the DNA is non-pathogenic).</a:t>
            </a:r>
          </a:p>
          <a:p>
            <a:pPr marL="0" indent="0">
              <a:buNone/>
            </a:pPr>
            <a:endParaRPr lang="en-US" u="sng" dirty="0"/>
          </a:p>
          <a:p>
            <a:pPr marL="0" indent="0">
              <a:buNone/>
            </a:pPr>
            <a:r>
              <a:rPr lang="en-US" u="sng" dirty="0" smtClean="0"/>
              <a:t>PCR:</a:t>
            </a:r>
            <a:r>
              <a:rPr lang="en-US" dirty="0" smtClean="0"/>
              <a:t>  </a:t>
            </a:r>
            <a:r>
              <a:rPr lang="en-US" u="sng" dirty="0" smtClean="0"/>
              <a:t>P</a:t>
            </a:r>
            <a:r>
              <a:rPr lang="en-US" dirty="0" smtClean="0"/>
              <a:t>olymerase </a:t>
            </a:r>
            <a:r>
              <a:rPr lang="en-US" u="sng" dirty="0" smtClean="0"/>
              <a:t>C</a:t>
            </a:r>
            <a:r>
              <a:rPr lang="en-US" dirty="0" smtClean="0"/>
              <a:t>hain </a:t>
            </a:r>
            <a:r>
              <a:rPr lang="en-US" u="sng" dirty="0" smtClean="0"/>
              <a:t>R</a:t>
            </a:r>
            <a:r>
              <a:rPr lang="en-US" dirty="0" smtClean="0"/>
              <a:t>eaction:  If the pathogen is only present in small numbers (e.g. tuberculosis), it is possible to selectively clone large numbers of copies of the pathogen’s DNA.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PCR is also used to identify agents of bioterrorism (anthrax) and to identify DNA samples in forensic analysis.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176049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smtClean="0"/>
              <a:t>Lab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Quality Control: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Every procedure, media, and piece of equipment in the laboratory must be routinely tested for its abilities to detect positive results and to determine negative results as negative.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Durable equipment (incubators, refrigerators, autoclaves):  Monitored daily for temperature, air quality, and asepsis.  Records are maintained and audited.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7182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Media:  All growth media must be identified by lot number, and tested for sterility and performance.  Reference organisms are maintained, cultured on new batches of media.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Example:  EMB agar:  new batch must include culture of </a:t>
            </a:r>
            <a:r>
              <a:rPr lang="en-US" i="1" dirty="0" smtClean="0"/>
              <a:t>S. </a:t>
            </a:r>
            <a:r>
              <a:rPr lang="en-US" i="1" dirty="0" err="1" smtClean="0"/>
              <a:t>aureus</a:t>
            </a:r>
            <a:r>
              <a:rPr lang="en-US" dirty="0"/>
              <a:t> </a:t>
            </a:r>
            <a:r>
              <a:rPr lang="en-US" dirty="0" smtClean="0"/>
              <a:t>(Gram positive), </a:t>
            </a:r>
            <a:r>
              <a:rPr lang="en-US" i="1" dirty="0" smtClean="0"/>
              <a:t>E. coli</a:t>
            </a:r>
            <a:r>
              <a:rPr lang="en-US" dirty="0" smtClean="0"/>
              <a:t> (Gram negative, lactose fermenter), </a:t>
            </a:r>
            <a:r>
              <a:rPr lang="en-US" i="1" dirty="0" smtClean="0"/>
              <a:t>P. vulgaris</a:t>
            </a:r>
            <a:r>
              <a:rPr lang="en-US" dirty="0" smtClean="0"/>
              <a:t> (Gram negative, non-lactose fermenter).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Acceptable Quality:  </a:t>
            </a:r>
            <a:r>
              <a:rPr lang="en-US" i="1" dirty="0" smtClean="0"/>
              <a:t>S. </a:t>
            </a:r>
            <a:r>
              <a:rPr lang="en-US" i="1" dirty="0" err="1" smtClean="0"/>
              <a:t>aureus</a:t>
            </a:r>
            <a:r>
              <a:rPr lang="en-US" dirty="0"/>
              <a:t> </a:t>
            </a:r>
            <a:r>
              <a:rPr lang="en-US" dirty="0" smtClean="0"/>
              <a:t> does not grow</a:t>
            </a:r>
          </a:p>
          <a:p>
            <a:pPr marL="3657600" lvl="8" indent="0">
              <a:buNone/>
            </a:pPr>
            <a:r>
              <a:rPr lang="en-US" sz="3200" i="1" dirty="0" smtClean="0"/>
              <a:t>E. coli</a:t>
            </a:r>
            <a:r>
              <a:rPr lang="en-US" sz="3200" dirty="0" smtClean="0"/>
              <a:t>   grows, green colonies</a:t>
            </a:r>
          </a:p>
          <a:p>
            <a:pPr marL="3657600" lvl="8" indent="0">
              <a:buNone/>
            </a:pPr>
            <a:r>
              <a:rPr lang="en-US" sz="3200" i="1" dirty="0" smtClean="0"/>
              <a:t>P. vulgaris</a:t>
            </a:r>
            <a:r>
              <a:rPr lang="en-US" sz="3200" dirty="0" smtClean="0"/>
              <a:t> grows, pink colonies</a:t>
            </a:r>
            <a:endParaRPr lang="en-US" sz="3200" i="1" dirty="0"/>
          </a:p>
        </p:txBody>
      </p:sp>
    </p:spTree>
    <p:extLst>
      <p:ext uri="{BB962C8B-B14F-4D97-AF65-F5344CB8AC3E}">
        <p14:creationId xmlns:p14="http://schemas.microsoft.com/office/powerpoint/2010/main" val="2602351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0" y="-152400"/>
            <a:ext cx="8229600" cy="1143000"/>
          </a:xfrm>
        </p:spPr>
        <p:txBody>
          <a:bodyPr/>
          <a:lstStyle/>
          <a:p>
            <a:r>
              <a:rPr lang="en-US" dirty="0" smtClean="0"/>
              <a:t>Test anomalies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6858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False negative:  Pathogen is present, test fails to detect it.  If a false negative occurs, the test has low </a:t>
            </a:r>
            <a:r>
              <a:rPr lang="en-US" u="sng" dirty="0" smtClean="0"/>
              <a:t>sensitivity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False positive:  Pathogen is not present, but test identifies it as present.  If a false positive occurs, the test has low </a:t>
            </a:r>
            <a:r>
              <a:rPr lang="en-US" u="sng" dirty="0" smtClean="0"/>
              <a:t>specificity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Remedy: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81000" y="5105400"/>
            <a:ext cx="8229600" cy="1600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629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Diagnosis of infectious disease starts at the patient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Specimen collection:</a:t>
            </a:r>
            <a:r>
              <a:rPr lang="en-US" dirty="0" smtClean="0"/>
              <a:t>  The following safeguards must always be in place when a specimen is collected for analysis in the microbiology lab: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1)	</a:t>
            </a:r>
            <a:r>
              <a:rPr lang="en-US" u="sng" dirty="0" smtClean="0"/>
              <a:t>asepsis:</a:t>
            </a:r>
            <a:r>
              <a:rPr lang="en-US" dirty="0" smtClean="0"/>
              <a:t>  </a:t>
            </a:r>
            <a:endParaRPr lang="en-US" u="sng" dirty="0"/>
          </a:p>
        </p:txBody>
      </p:sp>
      <p:sp>
        <p:nvSpPr>
          <p:cNvPr id="4" name="Rectangle 3"/>
          <p:cNvSpPr/>
          <p:nvPr/>
        </p:nvSpPr>
        <p:spPr>
          <a:xfrm>
            <a:off x="914400" y="4343400"/>
            <a:ext cx="7620000" cy="1600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7730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04800"/>
            <a:ext cx="8229600" cy="6019800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AutoNum type="arabicParenR" startAt="2"/>
            </a:pPr>
            <a:r>
              <a:rPr lang="en-US" u="sng" dirty="0" smtClean="0"/>
              <a:t>Correct sample:</a:t>
            </a:r>
            <a:r>
              <a:rPr lang="en-US" dirty="0" smtClean="0"/>
              <a:t>  any part of the body can be sampled for microbiological analysis.  Each body part has specific considerations.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blood:  collect 2 samples in special tubes or bottles from one venipuncture.  Collect 2 more 30 minutes later, preferably from a different venipuncture site.  Collect </a:t>
            </a:r>
            <a:r>
              <a:rPr lang="en-US" u="sng" dirty="0" smtClean="0"/>
              <a:t>before</a:t>
            </a:r>
            <a:r>
              <a:rPr lang="en-US" dirty="0" smtClean="0"/>
              <a:t> antibiotic therapy.  One bottle is aerobe, the other is anaerobe.  If blood volume is limited, submit aerobe only.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Disinfect skin with iodine or </a:t>
            </a:r>
            <a:r>
              <a:rPr lang="en-US" dirty="0" err="1" smtClean="0"/>
              <a:t>chlorhexidine</a:t>
            </a:r>
            <a:r>
              <a:rPr lang="en-US" dirty="0" smtClean="0"/>
              <a:t> (not alcohol).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31532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81000"/>
            <a:ext cx="8229600" cy="6172200"/>
          </a:xfrm>
        </p:spPr>
        <p:txBody>
          <a:bodyPr>
            <a:normAutofit lnSpcReduction="10000"/>
          </a:bodyPr>
          <a:lstStyle/>
          <a:p>
            <a:r>
              <a:rPr lang="en-US" sz="2800" u="sng" dirty="0" smtClean="0"/>
              <a:t>Urine:</a:t>
            </a:r>
            <a:r>
              <a:rPr lang="en-US" sz="2800" dirty="0" smtClean="0"/>
              <a:t>  may be collected through urinary catheter or “clean catch mid-stream” (</a:t>
            </a:r>
            <a:r>
              <a:rPr lang="en-US" sz="2800" dirty="0" err="1" smtClean="0"/>
              <a:t>ccms</a:t>
            </a:r>
            <a:r>
              <a:rPr lang="en-US" sz="2800" dirty="0" smtClean="0"/>
              <a:t>).  </a:t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err="1" smtClean="0"/>
              <a:t>Ccms</a:t>
            </a:r>
            <a:r>
              <a:rPr lang="en-US" sz="2800" dirty="0" smtClean="0"/>
              <a:t>:  disinfect genital area.  Collect specimen (at least 10 ml) midstream.  Why not collect immediate void?</a:t>
            </a:r>
          </a:p>
          <a:p>
            <a:pPr marL="0" indent="0">
              <a:buNone/>
            </a:pPr>
            <a:endParaRPr lang="en-US" sz="2800" u="sng" dirty="0" smtClean="0"/>
          </a:p>
          <a:p>
            <a:pPr marL="0" indent="0">
              <a:buNone/>
            </a:pPr>
            <a:endParaRPr lang="en-US" sz="2800" u="sng" dirty="0"/>
          </a:p>
          <a:p>
            <a:pPr marL="0" indent="0">
              <a:buNone/>
            </a:pPr>
            <a:endParaRPr lang="en-US" sz="2800" u="sng" dirty="0"/>
          </a:p>
          <a:p>
            <a:pPr marL="0" indent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</a:t>
            </a:r>
            <a:r>
              <a:rPr lang="en-US" sz="2800" u="sng" dirty="0" err="1" smtClean="0"/>
              <a:t>suprapubic</a:t>
            </a:r>
            <a:r>
              <a:rPr lang="en-US" sz="2800" u="sng" dirty="0" smtClean="0"/>
              <a:t> catheter:</a:t>
            </a:r>
            <a:r>
              <a:rPr lang="en-US" sz="2800" dirty="0" smtClean="0"/>
              <a:t>  catheter is surgically inserted through the top of the bladder.  </a:t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Advantages:   a)  bypasses the urethra</a:t>
            </a:r>
            <a:br>
              <a:rPr lang="en-US" sz="2800" dirty="0" smtClean="0"/>
            </a:br>
            <a:r>
              <a:rPr lang="en-US" sz="2800" dirty="0" smtClean="0"/>
              <a:t>		  b)  can collect anaerobic urine specimen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1905000" y="2514600"/>
            <a:ext cx="6248400" cy="15240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6507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 fontScale="92500" lnSpcReduction="20000"/>
          </a:bodyPr>
          <a:lstStyle/>
          <a:p>
            <a:r>
              <a:rPr lang="en-US" u="sng" dirty="0" smtClean="0"/>
              <a:t>Sputum:</a:t>
            </a:r>
            <a:r>
              <a:rPr lang="en-US" dirty="0" smtClean="0"/>
              <a:t>  mucus obtained from lower respiratory system.  Not generally produced by healthy individuals.  May be produced during infection, cancer, trauma, or by smokers. 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Sputum is usually collected when the patient awakes (more concentrated).  Methods of collection: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a)  deep coughing (with/without chest percussion)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b)  using a suction catheter  (</a:t>
            </a:r>
            <a:r>
              <a:rPr lang="en-US" dirty="0" err="1" smtClean="0"/>
              <a:t>Luken’s</a:t>
            </a:r>
            <a:r>
              <a:rPr lang="en-US" dirty="0" smtClean="0"/>
              <a:t> Trap)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can be used to collect anaerobic specimen.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5675" y="3429000"/>
            <a:ext cx="1838325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1259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"/>
            <a:ext cx="8229600" cy="59737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Sputum must be distinguished from </a:t>
            </a:r>
            <a:r>
              <a:rPr lang="en-US" u="sng" dirty="0" smtClean="0"/>
              <a:t>saliva</a:t>
            </a:r>
            <a:r>
              <a:rPr lang="en-US" dirty="0" smtClean="0"/>
              <a:t>.  Saliva contains a large variety of bacteria and fungi (“normal </a:t>
            </a:r>
            <a:r>
              <a:rPr lang="en-US" dirty="0" err="1" smtClean="0"/>
              <a:t>oropharyngeal</a:t>
            </a:r>
            <a:r>
              <a:rPr lang="en-US" dirty="0" smtClean="0"/>
              <a:t> flora”).  If a sputum specimen contains abundant saliva, the microbes that grow will be those found in the mouth, and pathogens from the lungs may be missed.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How to distinguish sputum from saliva:  the Gram stain: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saliva:  many squamous epithelial cells, very few </a:t>
            </a:r>
            <a:r>
              <a:rPr lang="en-US" dirty="0" err="1" smtClean="0"/>
              <a:t>polymorphonucleocytes</a:t>
            </a:r>
            <a:r>
              <a:rPr lang="en-US" dirty="0" smtClean="0"/>
              <a:t> (neutrophils) or PMNLs, large variety and numbers of microbes.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50842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36115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 good sputum sample will have large numbers of PMNLs and one or two bacterial types: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39700"/>
            <a:ext cx="4572000" cy="2057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733800"/>
            <a:ext cx="3505200" cy="232911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48200" y="3559528"/>
            <a:ext cx="4267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What to do?</a:t>
            </a:r>
            <a:br>
              <a:rPr lang="en-US" sz="2400" b="1" u="sng" dirty="0" smtClean="0"/>
            </a:br>
            <a:r>
              <a:rPr lang="en-US" sz="2400" b="1" u="sng" dirty="0" smtClean="0"/>
              <a:t/>
            </a:r>
            <a:br>
              <a:rPr lang="en-US" sz="2400" b="1" u="sng" dirty="0" smtClean="0"/>
            </a:br>
            <a:r>
              <a:rPr lang="en-US" sz="2400" dirty="0" smtClean="0"/>
              <a:t>Many PMNLs and many epithelial cells?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No PMNLs nor epithelial cells?</a:t>
            </a:r>
            <a:endParaRPr lang="en-US" sz="2400" b="1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5486400" y="139700"/>
            <a:ext cx="3581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This specimen should not be cultured.  Lab will request re-collect.  Report “</a:t>
            </a:r>
            <a:r>
              <a:rPr lang="en-US" sz="2000" dirty="0" err="1" smtClean="0"/>
              <a:t>oropharyngeal</a:t>
            </a:r>
            <a:r>
              <a:rPr lang="en-US" sz="2000" dirty="0" smtClean="0"/>
              <a:t> contamination”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896977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3)  </a:t>
            </a:r>
            <a:r>
              <a:rPr lang="en-US" u="sng" dirty="0" smtClean="0"/>
              <a:t>Throat swab, wound culture:</a:t>
            </a:r>
            <a:r>
              <a:rPr lang="en-US" dirty="0" smtClean="0"/>
              <a:t>  Use a moistened transport swab.  The medium is a </a:t>
            </a:r>
            <a:r>
              <a:rPr lang="en-US" u="sng" dirty="0" smtClean="0"/>
              <a:t>minimal</a:t>
            </a:r>
            <a:r>
              <a:rPr lang="en-US" dirty="0" smtClean="0"/>
              <a:t> medium—all needed nutrients, but 1/10 concentration.  Keeps pathogens alive without promoting growth.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Take care to culture </a:t>
            </a:r>
            <a:r>
              <a:rPr lang="en-US" u="sng" dirty="0" smtClean="0"/>
              <a:t>only the site ordered.</a:t>
            </a:r>
            <a:r>
              <a:rPr lang="en-US" dirty="0" smtClean="0"/>
              <a:t> 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Throat swabs must not touch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4648200"/>
            <a:ext cx="8229600" cy="1981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3919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714</Words>
  <Application>Microsoft Office PowerPoint</Application>
  <PresentationFormat>On-screen Show (4:3)</PresentationFormat>
  <Paragraphs>86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Laboratory Diagnosis of Infection</vt:lpstr>
      <vt:lpstr>Lesson objectives</vt:lpstr>
      <vt:lpstr>Diagnosis of infectious disease starts at the patient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Getting the specimen ready for the lab</vt:lpstr>
      <vt:lpstr>Now the lab has the specimen.  Now what???</vt:lpstr>
      <vt:lpstr>PowerPoint Presentation</vt:lpstr>
      <vt:lpstr>Reading culture results</vt:lpstr>
      <vt:lpstr>PowerPoint Presentation</vt:lpstr>
      <vt:lpstr>What if the pathogen can’t be cultured?</vt:lpstr>
      <vt:lpstr>PowerPoint Presentation</vt:lpstr>
      <vt:lpstr>PowerPoint Presentation</vt:lpstr>
      <vt:lpstr>Lab Considerations</vt:lpstr>
      <vt:lpstr>PowerPoint Presentation</vt:lpstr>
      <vt:lpstr>Test anomalies</vt:lpstr>
    </vt:vector>
  </TitlesOfParts>
  <Company>Red Clay Consolidated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Laboratory Diagnosis of Infection</dc:title>
  <dc:creator>Edward J McGrath</dc:creator>
  <cp:lastModifiedBy>Edward J McGrath</cp:lastModifiedBy>
  <cp:revision>18</cp:revision>
  <dcterms:created xsi:type="dcterms:W3CDTF">2012-11-12T14:56:46Z</dcterms:created>
  <dcterms:modified xsi:type="dcterms:W3CDTF">2012-11-12T17:08:16Z</dcterms:modified>
</cp:coreProperties>
</file>